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jdPE2iPBbpjEkwVuCl52Re1ZaA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c6276a7356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c6276a7356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1c6276a7356_0_4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c6276a7356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c6276a7356_0_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1c6276a7356_0_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c6276a7356_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1c6276a735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built our project based around the dataset we had chosen which included information on NHS and Private hospitals in England. We wanted to create a database that helped visualise the location of such hospitals. Comparing that of the public and private hospitals.</a:t>
            </a:r>
            <a:endParaRPr/>
          </a:p>
        </p:txBody>
      </p:sp>
      <p:sp>
        <p:nvSpPr>
          <p:cNvPr id="100" name="Google Shape;100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sourced data on NHS and private hospitals in England, which we then cleaned and stored in our local SQL database using our Flask-powered API. We visualised the different datasets in multiple ways using dynamic and interactive charts, alongside map filters.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had sourced the dataset from Kaggle. </a:t>
            </a:r>
            <a:endParaRPr/>
          </a:p>
        </p:txBody>
      </p:sp>
      <p:sp>
        <p:nvSpPr>
          <p:cNvPr id="116" name="Google Shape;11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sourced data on NHS and private hospitals in England, which we then cleaned and stored in our local SQL database using our Flask-powered API. We visualised the different datasets in multiple ways using dynamic and interactive charts, alongside map filters.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had sourced the dataset from Kaggle.</a:t>
            </a:r>
            <a:endParaRPr/>
          </a:p>
        </p:txBody>
      </p:sp>
      <p:sp>
        <p:nvSpPr>
          <p:cNvPr id="129" name="Google Shape;129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c6276a7356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c6276a7356_0_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1c6276a7356_0_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c6276a73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c6276a7356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1c6276a7356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5700" i="1" dirty="0" err="1">
                <a:solidFill>
                  <a:srgbClr val="FF9900"/>
                </a:solidFill>
                <a:latin typeface="Verdana"/>
                <a:ea typeface="Verdana"/>
                <a:cs typeface="Verdana"/>
                <a:sym typeface="Verdana"/>
              </a:rPr>
              <a:t>Visualising</a:t>
            </a:r>
            <a:r>
              <a:rPr lang="en-US" sz="5700" i="1" dirty="0">
                <a:solidFill>
                  <a:srgbClr val="FF9900"/>
                </a:solidFill>
                <a:latin typeface="Verdana"/>
                <a:ea typeface="Verdana"/>
                <a:cs typeface="Verdana"/>
                <a:sym typeface="Verdana"/>
              </a:rPr>
              <a:t> Hospital Data In England</a:t>
            </a:r>
            <a:endParaRPr sz="5700" i="1" dirty="0">
              <a:solidFill>
                <a:srgbClr val="FF99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6194715" y="3988597"/>
            <a:ext cx="5334900" cy="21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i="1">
                <a:latin typeface="Verdana"/>
                <a:ea typeface="Verdana"/>
                <a:cs typeface="Verdana"/>
                <a:sym typeface="Verdana"/>
              </a:rPr>
              <a:t>Group 3: Jacob, Salma, Rahmi, Prerna, Razvan.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i="1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i="1">
                <a:latin typeface="Verdana"/>
                <a:ea typeface="Verdana"/>
                <a:cs typeface="Verdana"/>
                <a:sym typeface="Verdana"/>
              </a:rPr>
              <a:t>Short Technical Presentation, to be followed by an interactive demonstration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l="1638" r="31612" b="-1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 extrusionOk="0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1" name="Google Shape;91;p1"/>
          <p:cNvSpPr/>
          <p:nvPr/>
        </p:nvSpPr>
        <p:spPr>
          <a:xfrm rot="5400000">
            <a:off x="2347313" y="-2769155"/>
            <a:ext cx="4003479" cy="3376246"/>
          </a:xfrm>
          <a:prstGeom prst="flowChartMerge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459082" y="-695729"/>
            <a:ext cx="1298036" cy="1286739"/>
          </a:xfrm>
          <a:prstGeom prst="ellipse">
            <a:avLst/>
          </a:prstGeom>
          <a:solidFill>
            <a:srgbClr val="E75230"/>
          </a:solidFill>
          <a:ln w="127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/>
          <p:nvPr/>
        </p:nvSpPr>
        <p:spPr>
          <a:xfrm>
            <a:off x="4417678" y="6258756"/>
            <a:ext cx="1771609" cy="1821070"/>
          </a:xfrm>
          <a:prstGeom prst="ellipse">
            <a:avLst/>
          </a:prstGeom>
          <a:solidFill>
            <a:srgbClr val="F9931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9931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/>
          <p:nvPr/>
        </p:nvSpPr>
        <p:spPr>
          <a:xfrm>
            <a:off x="-1554377" y="5835650"/>
            <a:ext cx="3102557" cy="2852698"/>
          </a:xfrm>
          <a:prstGeom prst="rect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-690066" y="2774538"/>
            <a:ext cx="845183" cy="826611"/>
          </a:xfrm>
          <a:prstGeom prst="ellipse">
            <a:avLst/>
          </a:prstGeom>
          <a:solidFill>
            <a:srgbClr val="F9931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9931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/>
          <p:nvPr/>
        </p:nvSpPr>
        <p:spPr>
          <a:xfrm rot="1450495" flipH="1">
            <a:off x="3690407" y="5775202"/>
            <a:ext cx="3226151" cy="2929865"/>
          </a:xfrm>
          <a:prstGeom prst="arc">
            <a:avLst>
              <a:gd name="adj1" fmla="val 16818544"/>
              <a:gd name="adj2" fmla="val 5811815"/>
            </a:avLst>
          </a:prstGeom>
          <a:noFill/>
          <a:ln w="127000" cap="flat" cmpd="sng">
            <a:solidFill>
              <a:srgbClr val="F9931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B01F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"/>
          <p:cNvSpPr txBox="1">
            <a:spLocks noGrp="1"/>
          </p:cNvSpPr>
          <p:nvPr>
            <p:ph type="title"/>
          </p:nvPr>
        </p:nvSpPr>
        <p:spPr>
          <a:xfrm>
            <a:off x="545813" y="1936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i="1">
                <a:latin typeface="Verdana"/>
                <a:ea typeface="Verdana"/>
                <a:cs typeface="Verdana"/>
                <a:sym typeface="Verdana"/>
              </a:rPr>
              <a:t>Visualisation 1 - Interactive Map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8" name="Google Shape;188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189" name="Google Shape;189;p11"/>
          <p:cNvPicPr preferRelativeResize="0"/>
          <p:nvPr/>
        </p:nvPicPr>
        <p:blipFill rotWithShape="1">
          <a:blip r:embed="rId3">
            <a:alphaModFix/>
          </a:blip>
          <a:srcRect l="6342" r="3306"/>
          <a:stretch/>
        </p:blipFill>
        <p:spPr>
          <a:xfrm>
            <a:off x="545825" y="1386025"/>
            <a:ext cx="7378974" cy="2714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213" y="4404613"/>
            <a:ext cx="5876925" cy="21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99800" y="4404625"/>
            <a:ext cx="3264880" cy="21621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1"/>
          <p:cNvSpPr txBox="1"/>
          <p:nvPr/>
        </p:nvSpPr>
        <p:spPr>
          <a:xfrm>
            <a:off x="8134350" y="1386025"/>
            <a:ext cx="3486300" cy="169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Char char="-"/>
            </a:pPr>
            <a:r>
              <a:rPr lang="en-US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Loop through data set to retrieve lat/long and names of hospitals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Char char="-"/>
            </a:pPr>
            <a:r>
              <a:rPr lang="en-US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Create markers and add them to a layer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Char char="-"/>
            </a:pPr>
            <a:r>
              <a:rPr lang="en-US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Add layer/s to map</a:t>
            </a:r>
            <a:endParaRPr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Char char="-"/>
            </a:pPr>
            <a:r>
              <a:rPr lang="en-US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Utilised Leaflet.js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B01F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2"/>
          <p:cNvSpPr txBox="1">
            <a:spLocks noGrp="1"/>
          </p:cNvSpPr>
          <p:nvPr>
            <p:ph type="title"/>
          </p:nvPr>
        </p:nvSpPr>
        <p:spPr>
          <a:xfrm>
            <a:off x="209550" y="11747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i="1">
                <a:latin typeface="Verdana"/>
                <a:ea typeface="Verdana"/>
                <a:cs typeface="Verdana"/>
                <a:sym typeface="Verdana"/>
              </a:rPr>
              <a:t>Visualisation 2 - Hospital Location Scatter Graph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8" name="Google Shape;198;p12"/>
          <p:cNvPicPr preferRelativeResize="0"/>
          <p:nvPr/>
        </p:nvPicPr>
        <p:blipFill rotWithShape="1">
          <a:blip r:embed="rId3">
            <a:alphaModFix/>
          </a:blip>
          <a:srcRect l="5473"/>
          <a:stretch/>
        </p:blipFill>
        <p:spPr>
          <a:xfrm>
            <a:off x="335725" y="1601650"/>
            <a:ext cx="8794200" cy="478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2"/>
          <p:cNvSpPr txBox="1"/>
          <p:nvPr/>
        </p:nvSpPr>
        <p:spPr>
          <a:xfrm>
            <a:off x="9401250" y="1601650"/>
            <a:ext cx="2647800" cy="212362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-"/>
            </a:pPr>
            <a:r>
              <a:rPr lang="en-US" dirty="0" err="1">
                <a:latin typeface="Verdana"/>
                <a:ea typeface="Verdana"/>
                <a:cs typeface="Verdana"/>
                <a:sym typeface="Verdana"/>
              </a:rPr>
              <a:t>Localised</a:t>
            </a:r>
            <a:r>
              <a:rPr lang="en-US" dirty="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en-US" dirty="0" err="1">
                <a:latin typeface="Verdana"/>
                <a:ea typeface="Verdana"/>
                <a:cs typeface="Verdana"/>
                <a:sym typeface="Verdana"/>
              </a:rPr>
              <a:t>visualisation</a:t>
            </a:r>
            <a:r>
              <a:rPr lang="en-US" dirty="0">
                <a:latin typeface="Verdana"/>
                <a:ea typeface="Verdana"/>
                <a:cs typeface="Verdana"/>
                <a:sym typeface="Verdana"/>
              </a:rPr>
              <a:t> of the location of hospitals in specific regions using a scatter graph.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-"/>
            </a:pPr>
            <a:r>
              <a:rPr lang="en-US" dirty="0">
                <a:latin typeface="Verdana"/>
                <a:ea typeface="Verdana"/>
                <a:cs typeface="Verdana"/>
                <a:sym typeface="Verdana"/>
              </a:rPr>
              <a:t>Created using </a:t>
            </a:r>
            <a:r>
              <a:rPr lang="en-US" dirty="0" err="1">
                <a:latin typeface="Verdana"/>
                <a:ea typeface="Verdana"/>
                <a:cs typeface="Verdana"/>
                <a:sym typeface="Verdana"/>
              </a:rPr>
              <a:t>Plotly.js</a:t>
            </a:r>
            <a:endParaRPr lang="en-US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-"/>
            </a:pPr>
            <a:endParaRPr lang="en-US"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B01F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3"/>
          <p:cNvSpPr txBox="1">
            <a:spLocks noGrp="1"/>
          </p:cNvSpPr>
          <p:nvPr>
            <p:ph type="title"/>
          </p:nvPr>
        </p:nvSpPr>
        <p:spPr>
          <a:xfrm>
            <a:off x="304800" y="15240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i="1">
                <a:latin typeface="Verdana"/>
                <a:ea typeface="Verdana"/>
                <a:cs typeface="Verdana"/>
                <a:sym typeface="Verdana"/>
              </a:rPr>
              <a:t>Visualisation 3 - Independent vs Non Independent Hospitals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05" name="Google Shape;2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777875"/>
            <a:ext cx="8556299" cy="4527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3"/>
          <p:cNvSpPr txBox="1"/>
          <p:nvPr/>
        </p:nvSpPr>
        <p:spPr>
          <a:xfrm>
            <a:off x="9067800" y="1777875"/>
            <a:ext cx="2990700" cy="1908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-"/>
            </a:pPr>
            <a:r>
              <a:rPr lang="en-US">
                <a:latin typeface="Verdana"/>
                <a:ea typeface="Verdana"/>
                <a:cs typeface="Verdana"/>
                <a:sym typeface="Verdana"/>
              </a:rPr>
              <a:t>Separated the data into counties.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-"/>
            </a:pPr>
            <a:r>
              <a:rPr lang="en-US">
                <a:latin typeface="Verdana"/>
                <a:ea typeface="Verdana"/>
                <a:cs typeface="Verdana"/>
                <a:sym typeface="Verdana"/>
              </a:rPr>
              <a:t>Picked out the count for Independent sector and Non-independent (NHS) sector.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-"/>
            </a:pPr>
            <a:r>
              <a:rPr lang="en-US">
                <a:latin typeface="Verdana"/>
                <a:ea typeface="Verdana"/>
                <a:cs typeface="Verdana"/>
                <a:sym typeface="Verdana"/>
              </a:rPr>
              <a:t>Visualised this through a Pie Chart.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c6276a7356_0_47"/>
          <p:cNvSpPr txBox="1">
            <a:spLocks noGrp="1"/>
          </p:cNvSpPr>
          <p:nvPr>
            <p:ph type="title"/>
          </p:nvPr>
        </p:nvSpPr>
        <p:spPr>
          <a:xfrm>
            <a:off x="988917" y="370302"/>
            <a:ext cx="10515600" cy="1325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solidFill>
                  <a:srgbClr val="F9931C"/>
                </a:solidFill>
                <a:latin typeface="Verdana"/>
                <a:ea typeface="Verdana"/>
                <a:cs typeface="Verdana"/>
                <a:sym typeface="Verdana"/>
              </a:rPr>
              <a:t>Why Does this Matter?</a:t>
            </a:r>
            <a:endParaRPr i="1">
              <a:solidFill>
                <a:srgbClr val="F9931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3" name="Google Shape;213;g1c6276a7356_0_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Access to Healthcare has been an ongoing issue within England, especially since the COVID-19 Pandemic.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It is important to understand where there are gaps in access to healthcare so that these gaps can be reduced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Private healthcare is not always accessible!</a:t>
            </a: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57;p8">
            <a:extLst>
              <a:ext uri="{FF2B5EF4-FFF2-40B4-BE49-F238E27FC236}">
                <a16:creationId xmlns:a16="http://schemas.microsoft.com/office/drawing/2014/main" id="{BF52D332-81FC-1C40-A27F-82F6E4FF0026}"/>
              </a:ext>
            </a:extLst>
          </p:cNvPr>
          <p:cNvSpPr/>
          <p:nvPr/>
        </p:nvSpPr>
        <p:spPr>
          <a:xfrm rot="12352210">
            <a:off x="9478587" y="4152774"/>
            <a:ext cx="3001301" cy="2741815"/>
          </a:xfrm>
          <a:prstGeom prst="flowChartMerge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58;p8">
            <a:extLst>
              <a:ext uri="{FF2B5EF4-FFF2-40B4-BE49-F238E27FC236}">
                <a16:creationId xmlns:a16="http://schemas.microsoft.com/office/drawing/2014/main" id="{453F95B6-86EA-844B-8E30-A3906BC0C93F}"/>
              </a:ext>
            </a:extLst>
          </p:cNvPr>
          <p:cNvSpPr/>
          <p:nvPr/>
        </p:nvSpPr>
        <p:spPr>
          <a:xfrm rot="6642646">
            <a:off x="1630986" y="244157"/>
            <a:ext cx="1125526" cy="1190926"/>
          </a:xfrm>
          <a:prstGeom prst="arc">
            <a:avLst>
              <a:gd name="adj1" fmla="val 16818544"/>
              <a:gd name="adj2" fmla="val 5811815"/>
            </a:avLst>
          </a:prstGeom>
          <a:noFill/>
          <a:ln w="38100" cap="flat" cmpd="sng">
            <a:solidFill>
              <a:srgbClr val="E7523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59;p8">
            <a:extLst>
              <a:ext uri="{FF2B5EF4-FFF2-40B4-BE49-F238E27FC236}">
                <a16:creationId xmlns:a16="http://schemas.microsoft.com/office/drawing/2014/main" id="{AB651CC5-1EF5-194F-8790-BBB5E738F5E4}"/>
              </a:ext>
            </a:extLst>
          </p:cNvPr>
          <p:cNvSpPr/>
          <p:nvPr/>
        </p:nvSpPr>
        <p:spPr>
          <a:xfrm>
            <a:off x="1751849" y="399190"/>
            <a:ext cx="883800" cy="859500"/>
          </a:xfrm>
          <a:prstGeom prst="ellipse">
            <a:avLst/>
          </a:prstGeom>
          <a:solidFill>
            <a:srgbClr val="E75230"/>
          </a:solidFill>
          <a:ln w="127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168;g1c6276a7356_0_6">
            <a:extLst>
              <a:ext uri="{FF2B5EF4-FFF2-40B4-BE49-F238E27FC236}">
                <a16:creationId xmlns:a16="http://schemas.microsoft.com/office/drawing/2014/main" id="{9B5B5B2C-9197-4C4E-8FA4-3C25D71DDCFE}"/>
              </a:ext>
            </a:extLst>
          </p:cNvPr>
          <p:cNvSpPr/>
          <p:nvPr/>
        </p:nvSpPr>
        <p:spPr>
          <a:xfrm>
            <a:off x="-1225800" y="5523681"/>
            <a:ext cx="2064000" cy="1834200"/>
          </a:xfrm>
          <a:prstGeom prst="rect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110;p2">
            <a:extLst>
              <a:ext uri="{FF2B5EF4-FFF2-40B4-BE49-F238E27FC236}">
                <a16:creationId xmlns:a16="http://schemas.microsoft.com/office/drawing/2014/main" id="{34E184C9-E4A5-9C48-B297-92CCC670A7FD}"/>
              </a:ext>
            </a:extLst>
          </p:cNvPr>
          <p:cNvSpPr/>
          <p:nvPr/>
        </p:nvSpPr>
        <p:spPr>
          <a:xfrm>
            <a:off x="1606119" y="6440781"/>
            <a:ext cx="1029530" cy="1001963"/>
          </a:xfrm>
          <a:prstGeom prst="ellipse">
            <a:avLst/>
          </a:prstGeom>
          <a:noFill/>
          <a:ln w="1270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B01F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"/>
          <p:cNvSpPr txBox="1"/>
          <p:nvPr/>
        </p:nvSpPr>
        <p:spPr>
          <a:xfrm>
            <a:off x="1057200" y="2348277"/>
            <a:ext cx="10077600" cy="26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i="1" dirty="0">
                <a:latin typeface="Verdana"/>
                <a:ea typeface="Verdana"/>
                <a:cs typeface="Verdana"/>
                <a:sym typeface="Verdana"/>
              </a:rPr>
              <a:t>Practical Demonstration</a:t>
            </a:r>
            <a:endParaRPr sz="8000" i="1" dirty="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" name="Google Shape;158;p8">
            <a:extLst>
              <a:ext uri="{FF2B5EF4-FFF2-40B4-BE49-F238E27FC236}">
                <a16:creationId xmlns:a16="http://schemas.microsoft.com/office/drawing/2014/main" id="{0E2BE3BE-BB33-1744-82AC-2973ED28D94E}"/>
              </a:ext>
            </a:extLst>
          </p:cNvPr>
          <p:cNvSpPr/>
          <p:nvPr/>
        </p:nvSpPr>
        <p:spPr>
          <a:xfrm rot="13302357">
            <a:off x="868753" y="581895"/>
            <a:ext cx="2830443" cy="2838356"/>
          </a:xfrm>
          <a:prstGeom prst="arc">
            <a:avLst>
              <a:gd name="adj1" fmla="val 16818544"/>
              <a:gd name="adj2" fmla="val 5811815"/>
            </a:avLst>
          </a:prstGeom>
          <a:noFill/>
          <a:ln w="38100" cap="flat" cmpd="sng">
            <a:solidFill>
              <a:srgbClr val="E7523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59;p8">
            <a:extLst>
              <a:ext uri="{FF2B5EF4-FFF2-40B4-BE49-F238E27FC236}">
                <a16:creationId xmlns:a16="http://schemas.microsoft.com/office/drawing/2014/main" id="{F5AE0B88-485A-D143-8FD2-748FA1C8B338}"/>
              </a:ext>
            </a:extLst>
          </p:cNvPr>
          <p:cNvSpPr/>
          <p:nvPr/>
        </p:nvSpPr>
        <p:spPr>
          <a:xfrm>
            <a:off x="1508166" y="1024526"/>
            <a:ext cx="1828127" cy="2161448"/>
          </a:xfrm>
          <a:prstGeom prst="ellipse">
            <a:avLst/>
          </a:prstGeom>
          <a:solidFill>
            <a:srgbClr val="E75230"/>
          </a:solidFill>
          <a:ln w="127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c6276a7356_0_6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solidFill>
            <a:srgbClr val="F5B01F"/>
          </a:solidFill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latin typeface="Verdana"/>
                <a:ea typeface="Verdana"/>
                <a:cs typeface="Verdana"/>
                <a:sym typeface="Verdana"/>
              </a:rPr>
              <a:t>Conclusions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5" name="Google Shape;225;g1c6276a7356_0_68"/>
          <p:cNvSpPr txBox="1">
            <a:spLocks noGrp="1"/>
          </p:cNvSpPr>
          <p:nvPr>
            <p:ph type="body" idx="1"/>
          </p:nvPr>
        </p:nvSpPr>
        <p:spPr>
          <a:xfrm>
            <a:off x="838200" y="2168525"/>
            <a:ext cx="101154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-"/>
            </a:pPr>
            <a:r>
              <a:rPr lang="en-US" sz="3000">
                <a:solidFill>
                  <a:schemeClr val="accent6"/>
                </a:solidFill>
              </a:rPr>
              <a:t>Diverse use of technologies</a:t>
            </a:r>
            <a:endParaRPr sz="3000">
              <a:solidFill>
                <a:schemeClr val="accent6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-"/>
            </a:pPr>
            <a:r>
              <a:rPr lang="en-US" sz="3000">
                <a:solidFill>
                  <a:schemeClr val="accent6"/>
                </a:solidFill>
              </a:rPr>
              <a:t>Functional Visualisations</a:t>
            </a:r>
            <a:endParaRPr sz="3000">
              <a:solidFill>
                <a:schemeClr val="accent6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-"/>
            </a:pPr>
            <a:r>
              <a:rPr lang="en-US" sz="3000">
                <a:solidFill>
                  <a:schemeClr val="accent6"/>
                </a:solidFill>
              </a:rPr>
              <a:t>Met the initial goals set in our aims</a:t>
            </a:r>
            <a:endParaRPr sz="3000">
              <a:solidFill>
                <a:schemeClr val="accent6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3000">
              <a:solidFill>
                <a:srgbClr val="FF0000"/>
              </a:solidFill>
            </a:endParaRPr>
          </a:p>
          <a:p>
            <a:pPr marL="457200" lvl="0" indent="-355600" algn="l" rtl="0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000"/>
              <a:buChar char="-"/>
            </a:pPr>
            <a:r>
              <a:rPr lang="en-US" sz="3000">
                <a:solidFill>
                  <a:srgbClr val="FF0000"/>
                </a:solidFill>
              </a:rPr>
              <a:t>Limited knowledge of some tools</a:t>
            </a:r>
            <a:endParaRPr sz="3000">
              <a:solidFill>
                <a:srgbClr val="FF0000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Char char="-"/>
            </a:pPr>
            <a:r>
              <a:rPr lang="en-US" sz="3000">
                <a:solidFill>
                  <a:srgbClr val="FF0000"/>
                </a:solidFill>
              </a:rPr>
              <a:t>Difficulty forming conclusions from our data (very subjective)</a:t>
            </a:r>
            <a:endParaRPr sz="3000">
              <a:solidFill>
                <a:srgbClr val="FF0000"/>
              </a:solidFill>
            </a:endParaRPr>
          </a:p>
        </p:txBody>
      </p:sp>
      <p:sp>
        <p:nvSpPr>
          <p:cNvPr id="4" name="Google Shape;157;p8">
            <a:extLst>
              <a:ext uri="{FF2B5EF4-FFF2-40B4-BE49-F238E27FC236}">
                <a16:creationId xmlns:a16="http://schemas.microsoft.com/office/drawing/2014/main" id="{07B3AF33-F41B-8F42-9F77-73D09CB83490}"/>
              </a:ext>
            </a:extLst>
          </p:cNvPr>
          <p:cNvSpPr/>
          <p:nvPr/>
        </p:nvSpPr>
        <p:spPr>
          <a:xfrm rot="12352210">
            <a:off x="8452926" y="2238856"/>
            <a:ext cx="2057903" cy="1638128"/>
          </a:xfrm>
          <a:prstGeom prst="flowChartMerge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58;p8">
            <a:extLst>
              <a:ext uri="{FF2B5EF4-FFF2-40B4-BE49-F238E27FC236}">
                <a16:creationId xmlns:a16="http://schemas.microsoft.com/office/drawing/2014/main" id="{E5E0AFA1-8BDF-764C-A7C2-3A81432BCA5A}"/>
              </a:ext>
            </a:extLst>
          </p:cNvPr>
          <p:cNvSpPr/>
          <p:nvPr/>
        </p:nvSpPr>
        <p:spPr>
          <a:xfrm rot="6642646">
            <a:off x="10644235" y="28944"/>
            <a:ext cx="1125526" cy="1190926"/>
          </a:xfrm>
          <a:prstGeom prst="arc">
            <a:avLst>
              <a:gd name="adj1" fmla="val 16818544"/>
              <a:gd name="adj2" fmla="val 5811815"/>
            </a:avLst>
          </a:prstGeom>
          <a:noFill/>
          <a:ln w="38100" cap="flat" cmpd="sng">
            <a:solidFill>
              <a:srgbClr val="E7523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59;p8">
            <a:extLst>
              <a:ext uri="{FF2B5EF4-FFF2-40B4-BE49-F238E27FC236}">
                <a16:creationId xmlns:a16="http://schemas.microsoft.com/office/drawing/2014/main" id="{90C84B58-6A54-A746-80FF-C0283374A793}"/>
              </a:ext>
            </a:extLst>
          </p:cNvPr>
          <p:cNvSpPr/>
          <p:nvPr/>
        </p:nvSpPr>
        <p:spPr>
          <a:xfrm>
            <a:off x="10765098" y="183977"/>
            <a:ext cx="883800" cy="859500"/>
          </a:xfrm>
          <a:prstGeom prst="ellipse">
            <a:avLst/>
          </a:prstGeom>
          <a:solidFill>
            <a:srgbClr val="E75230"/>
          </a:solidFill>
          <a:ln w="127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c6276a7356_0_43"/>
          <p:cNvSpPr txBox="1"/>
          <p:nvPr/>
        </p:nvSpPr>
        <p:spPr>
          <a:xfrm>
            <a:off x="1057200" y="2625750"/>
            <a:ext cx="100776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i="1">
                <a:solidFill>
                  <a:srgbClr val="F9931C"/>
                </a:solidFill>
                <a:latin typeface="Verdana"/>
                <a:ea typeface="Verdana"/>
                <a:cs typeface="Verdana"/>
                <a:sym typeface="Verdana"/>
              </a:rPr>
              <a:t>Question Time!</a:t>
            </a:r>
            <a:endParaRPr sz="8000" i="1">
              <a:solidFill>
                <a:srgbClr val="F9931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93701" y="3274527"/>
            <a:ext cx="1394437" cy="76941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Our Project</a:t>
            </a:r>
            <a:endParaRPr/>
          </a:p>
        </p:txBody>
      </p:sp>
      <p:sp>
        <p:nvSpPr>
          <p:cNvPr id="104" name="Google Shape;104;p2"/>
          <p:cNvSpPr txBox="1">
            <a:spLocks noGrp="1"/>
          </p:cNvSpPr>
          <p:nvPr>
            <p:ph type="body" idx="1"/>
          </p:nvPr>
        </p:nvSpPr>
        <p:spPr>
          <a:xfrm>
            <a:off x="7791459" y="1496571"/>
            <a:ext cx="3886200" cy="35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u="sng">
                <a:solidFill>
                  <a:srgbClr val="F8931C"/>
                </a:solidFill>
                <a:latin typeface="Verdana"/>
                <a:ea typeface="Verdana"/>
                <a:cs typeface="Verdana"/>
                <a:sym typeface="Verdana"/>
              </a:rPr>
              <a:t>Project Aims:</a:t>
            </a:r>
            <a:endParaRPr b="1" u="sng">
              <a:solidFill>
                <a:srgbClr val="F8931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>
              <a:solidFill>
                <a:srgbClr val="F8931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>
                <a:solidFill>
                  <a:srgbClr val="F8931C"/>
                </a:solidFill>
                <a:latin typeface="Verdana"/>
                <a:ea typeface="Verdana"/>
                <a:cs typeface="Verdana"/>
                <a:sym typeface="Verdana"/>
              </a:rPr>
              <a:t>Visualize all hospital locations in England</a:t>
            </a:r>
            <a:endParaRPr>
              <a:solidFill>
                <a:srgbClr val="F8931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>
              <a:solidFill>
                <a:srgbClr val="F8931C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>
                <a:solidFill>
                  <a:srgbClr val="F8931C"/>
                </a:solidFill>
                <a:latin typeface="Verdana"/>
                <a:ea typeface="Verdana"/>
                <a:cs typeface="Verdana"/>
                <a:sym typeface="Verdana"/>
              </a:rPr>
              <a:t>Compare prevalence of private and public hospitals</a:t>
            </a:r>
            <a:endParaRPr>
              <a:solidFill>
                <a:srgbClr val="F8931C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05" name="Google Shape;10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1519" y="2127020"/>
            <a:ext cx="6158803" cy="3833853"/>
          </a:xfrm>
          <a:custGeom>
            <a:avLst/>
            <a:gdLst/>
            <a:ahLst/>
            <a:cxnLst/>
            <a:rect l="l" t="t" r="r" b="b"/>
            <a:pathLst>
              <a:path w="4114800" h="5712488" extrusionOk="0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6" name="Google Shape;106;p2"/>
          <p:cNvSpPr/>
          <p:nvPr/>
        </p:nvSpPr>
        <p:spPr>
          <a:xfrm rot="8889745">
            <a:off x="5992317" y="-1083956"/>
            <a:ext cx="2376111" cy="2252360"/>
          </a:xfrm>
          <a:prstGeom prst="flowChartMerge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10178621" y="-511061"/>
            <a:ext cx="1155142" cy="1128933"/>
          </a:xfrm>
          <a:prstGeom prst="ellipse">
            <a:avLst/>
          </a:prstGeom>
          <a:solidFill>
            <a:srgbClr val="E75230"/>
          </a:solidFill>
          <a:ln w="127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6638437" y="5914979"/>
            <a:ext cx="2265477" cy="2129449"/>
          </a:xfrm>
          <a:prstGeom prst="ellipse">
            <a:avLst/>
          </a:prstGeom>
          <a:solidFill>
            <a:srgbClr val="F9931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9931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"/>
          <p:cNvSpPr/>
          <p:nvPr/>
        </p:nvSpPr>
        <p:spPr>
          <a:xfrm>
            <a:off x="10851696" y="5559269"/>
            <a:ext cx="2265477" cy="1830348"/>
          </a:xfrm>
          <a:prstGeom prst="rect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6808184" y="3441847"/>
            <a:ext cx="540823" cy="540822"/>
          </a:xfrm>
          <a:prstGeom prst="ellipse">
            <a:avLst/>
          </a:prstGeom>
          <a:noFill/>
          <a:ln w="1270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"/>
          <p:cNvSpPr/>
          <p:nvPr/>
        </p:nvSpPr>
        <p:spPr>
          <a:xfrm rot="-3394348">
            <a:off x="6440137" y="5373155"/>
            <a:ext cx="2919344" cy="2929865"/>
          </a:xfrm>
          <a:prstGeom prst="arc">
            <a:avLst>
              <a:gd name="adj1" fmla="val 16818544"/>
              <a:gd name="adj2" fmla="val 5811815"/>
            </a:avLst>
          </a:prstGeom>
          <a:noFill/>
          <a:ln w="127000" cap="flat" cmpd="sng">
            <a:solidFill>
              <a:srgbClr val="F9931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"/>
          <p:cNvSpPr/>
          <p:nvPr/>
        </p:nvSpPr>
        <p:spPr>
          <a:xfrm rot="-3394098">
            <a:off x="10422852" y="-775300"/>
            <a:ext cx="1125526" cy="1190926"/>
          </a:xfrm>
          <a:prstGeom prst="arc">
            <a:avLst>
              <a:gd name="adj1" fmla="val 16818544"/>
              <a:gd name="adj2" fmla="val 5811815"/>
            </a:avLst>
          </a:prstGeom>
          <a:noFill/>
          <a:ln w="38100" cap="flat" cmpd="sng">
            <a:solidFill>
              <a:srgbClr val="E7523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>
          <a:xfrm>
            <a:off x="8747236" y="969452"/>
            <a:ext cx="2887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>
                <a:solidFill>
                  <a:schemeClr val="lt1"/>
                </a:solidFill>
              </a:rPr>
              <a:t>Dataset</a:t>
            </a:r>
            <a:endParaRPr/>
          </a:p>
        </p:txBody>
      </p:sp>
      <p:sp>
        <p:nvSpPr>
          <p:cNvPr id="119" name="Google Shape;119;p5"/>
          <p:cNvSpPr/>
          <p:nvPr/>
        </p:nvSpPr>
        <p:spPr>
          <a:xfrm>
            <a:off x="8000991" y="969444"/>
            <a:ext cx="3846900" cy="5197800"/>
          </a:xfrm>
          <a:prstGeom prst="rect">
            <a:avLst/>
          </a:prstGeom>
          <a:solidFill>
            <a:srgbClr val="F5B0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5"/>
          <p:cNvSpPr txBox="1"/>
          <p:nvPr/>
        </p:nvSpPr>
        <p:spPr>
          <a:xfrm>
            <a:off x="8001000" y="1361350"/>
            <a:ext cx="3314700" cy="39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21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Verdana"/>
              <a:buChar char="-"/>
            </a:pPr>
            <a:r>
              <a:rPr lang="en-US"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Unlike data directly from UK Gov it differentiates public and private hospitals</a:t>
            </a: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Verdana"/>
              <a:buChar char="-"/>
            </a:pPr>
            <a:r>
              <a:rPr lang="en-US" sz="21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Includes NHS reference codes and so can easily be combined with NHS data</a:t>
            </a:r>
            <a:endParaRPr sz="21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21" name="Google Shape;121;p5"/>
          <p:cNvSpPr/>
          <p:nvPr/>
        </p:nvSpPr>
        <p:spPr>
          <a:xfrm>
            <a:off x="9553965" y="584786"/>
            <a:ext cx="741000" cy="670800"/>
          </a:xfrm>
          <a:prstGeom prst="ellipse">
            <a:avLst/>
          </a:prstGeom>
          <a:solidFill>
            <a:srgbClr val="E75230"/>
          </a:solidFill>
          <a:ln w="127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 rot="-3394098">
            <a:off x="9361802" y="324775"/>
            <a:ext cx="1125526" cy="1190926"/>
          </a:xfrm>
          <a:prstGeom prst="arc">
            <a:avLst>
              <a:gd name="adj1" fmla="val 16818544"/>
              <a:gd name="adj2" fmla="val 5811815"/>
            </a:avLst>
          </a:prstGeom>
          <a:noFill/>
          <a:ln w="38100" cap="flat" cmpd="sng">
            <a:solidFill>
              <a:srgbClr val="E7523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260775" y="487300"/>
            <a:ext cx="7365000" cy="1325700"/>
          </a:xfrm>
          <a:prstGeom prst="rect">
            <a:avLst/>
          </a:prstGeom>
          <a:solidFill>
            <a:srgbClr val="F5B0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00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Kaggle Dataset</a:t>
            </a:r>
            <a:endParaRPr sz="5100" i="1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24" name="Google Shape;12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159350"/>
            <a:ext cx="1302701" cy="67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260775" y="2095550"/>
            <a:ext cx="7365000" cy="40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12986" y="127707"/>
            <a:ext cx="11966100" cy="66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c6276a7356_0_59"/>
          <p:cNvSpPr txBox="1"/>
          <p:nvPr/>
        </p:nvSpPr>
        <p:spPr>
          <a:xfrm>
            <a:off x="371400" y="335700"/>
            <a:ext cx="8934600" cy="61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50">
                <a:solidFill>
                  <a:schemeClr val="dk1"/>
                </a:solidFill>
                <a:highlight>
                  <a:srgbClr val="F3F3F3"/>
                </a:highlight>
              </a:rPr>
              <a:t>Data Sources:</a:t>
            </a:r>
            <a:endParaRPr sz="1950">
              <a:solidFill>
                <a:schemeClr val="dk1"/>
              </a:solidFill>
              <a:highlight>
                <a:srgbClr val="F3F3F3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50">
                <a:solidFill>
                  <a:schemeClr val="dk1"/>
                </a:solidFill>
                <a:highlight>
                  <a:srgbClr val="F3F3F3"/>
                </a:highlight>
              </a:rPr>
              <a:t>NHS public data from UK.gov</a:t>
            </a:r>
            <a:endParaRPr sz="1950">
              <a:solidFill>
                <a:schemeClr val="dk1"/>
              </a:solidFill>
              <a:highlight>
                <a:srgbClr val="F3F3F3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50">
                <a:solidFill>
                  <a:schemeClr val="dk1"/>
                </a:solidFill>
                <a:highlight>
                  <a:srgbClr val="F3F3F3"/>
                </a:highlight>
              </a:rPr>
              <a:t>https://www.data.gov.uk/dataset/73740ffe-cecb-4cba-afb9-51ea996187a1/nhs-</a:t>
            </a:r>
            <a:endParaRPr sz="1950">
              <a:solidFill>
                <a:schemeClr val="dk1"/>
              </a:solidFill>
              <a:highlight>
                <a:srgbClr val="F3F3F3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50">
                <a:solidFill>
                  <a:schemeClr val="dk1"/>
                </a:solidFill>
                <a:highlight>
                  <a:srgbClr val="F3F3F3"/>
                </a:highlight>
              </a:rPr>
              <a:t>england-nhs-choices-hospitals-patient-comments-and-ratings</a:t>
            </a:r>
            <a:endParaRPr sz="1950">
              <a:solidFill>
                <a:schemeClr val="dk1"/>
              </a:solidFill>
              <a:highlight>
                <a:srgbClr val="F3F3F3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50">
                <a:solidFill>
                  <a:schemeClr val="dk1"/>
                </a:solidFill>
                <a:highlight>
                  <a:srgbClr val="F3F3F3"/>
                </a:highlight>
              </a:rPr>
              <a:t>https://digital.nhs.uk/data-and-information/publications/statistical/hospital-</a:t>
            </a:r>
            <a:endParaRPr sz="1950">
              <a:solidFill>
                <a:schemeClr val="dk1"/>
              </a:solidFill>
              <a:highlight>
                <a:srgbClr val="F3F3F3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50">
                <a:solidFill>
                  <a:schemeClr val="dk1"/>
                </a:solidFill>
                <a:highlight>
                  <a:srgbClr val="F3F3F3"/>
                </a:highlight>
              </a:rPr>
              <a:t>admitted-patient-care-activity/2020-21#resources</a:t>
            </a:r>
            <a:endParaRPr sz="1950">
              <a:solidFill>
                <a:schemeClr val="dk1"/>
              </a:solidFill>
              <a:highlight>
                <a:srgbClr val="F3F3F3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50">
                <a:solidFill>
                  <a:schemeClr val="dk1"/>
                </a:solidFill>
                <a:highlight>
                  <a:srgbClr val="F3F3F3"/>
                </a:highlight>
              </a:rPr>
              <a:t>England hospital Data from Kaggle</a:t>
            </a:r>
            <a:endParaRPr sz="1950">
              <a:solidFill>
                <a:schemeClr val="dk1"/>
              </a:solidFill>
              <a:highlight>
                <a:srgbClr val="F3F3F3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50">
                <a:solidFill>
                  <a:schemeClr val="dk1"/>
                </a:solidFill>
                <a:highlight>
                  <a:srgbClr val="F3F3F3"/>
                </a:highlight>
              </a:rPr>
              <a:t>https://www.kaggle.com/datasets/manchunhui/uk-hospitals</a:t>
            </a:r>
            <a:endParaRPr sz="1950">
              <a:solidFill>
                <a:schemeClr val="dk1"/>
              </a:solidFill>
              <a:highlight>
                <a:srgbClr val="F3F3F3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50">
              <a:solidFill>
                <a:schemeClr val="dk1"/>
              </a:solidFill>
              <a:highlight>
                <a:srgbClr val="F3F3F3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"/>
          <p:cNvSpPr txBox="1">
            <a:spLocks noGrp="1"/>
          </p:cNvSpPr>
          <p:nvPr>
            <p:ph type="body" idx="1"/>
          </p:nvPr>
        </p:nvSpPr>
        <p:spPr>
          <a:xfrm>
            <a:off x="584700" y="5236375"/>
            <a:ext cx="11302500" cy="1325700"/>
          </a:xfrm>
          <a:prstGeom prst="rect">
            <a:avLst/>
          </a:prstGeom>
          <a:solidFill>
            <a:srgbClr val="F5B01F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-"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SQL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-"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Cleaned data using pandas/ jupyter notebook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-"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Used sqlalchemy to create connection to database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3" name="Google Shape;1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698" y="1630850"/>
            <a:ext cx="5826801" cy="3482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7"/>
          <p:cNvPicPr preferRelativeResize="0"/>
          <p:nvPr/>
        </p:nvPicPr>
        <p:blipFill rotWithShape="1">
          <a:blip r:embed="rId4">
            <a:alphaModFix/>
          </a:blip>
          <a:srcRect l="9747"/>
          <a:stretch/>
        </p:blipFill>
        <p:spPr>
          <a:xfrm>
            <a:off x="6855600" y="285750"/>
            <a:ext cx="5031599" cy="471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7"/>
          <p:cNvSpPr/>
          <p:nvPr/>
        </p:nvSpPr>
        <p:spPr>
          <a:xfrm>
            <a:off x="584700" y="181650"/>
            <a:ext cx="6120900" cy="1325700"/>
          </a:xfrm>
          <a:prstGeom prst="rect">
            <a:avLst/>
          </a:prstGeom>
          <a:solidFill>
            <a:srgbClr val="F5B0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00" i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Data Cleaning</a:t>
            </a:r>
            <a:endParaRPr sz="5100" i="1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6" name="Google Shape;146;p7"/>
          <p:cNvSpPr/>
          <p:nvPr/>
        </p:nvSpPr>
        <p:spPr>
          <a:xfrm rot="-3394098">
            <a:off x="10733402" y="4992025"/>
            <a:ext cx="1125526" cy="1190926"/>
          </a:xfrm>
          <a:prstGeom prst="arc">
            <a:avLst>
              <a:gd name="adj1" fmla="val 16818544"/>
              <a:gd name="adj2" fmla="val 5811815"/>
            </a:avLst>
          </a:prstGeom>
          <a:noFill/>
          <a:ln w="38100" cap="flat" cmpd="sng">
            <a:solidFill>
              <a:srgbClr val="E7523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7"/>
          <p:cNvSpPr/>
          <p:nvPr/>
        </p:nvSpPr>
        <p:spPr>
          <a:xfrm>
            <a:off x="10759024" y="5236372"/>
            <a:ext cx="883800" cy="859500"/>
          </a:xfrm>
          <a:prstGeom prst="ellipse">
            <a:avLst/>
          </a:prstGeom>
          <a:solidFill>
            <a:srgbClr val="E75230"/>
          </a:solidFill>
          <a:ln w="127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7"/>
          <p:cNvSpPr/>
          <p:nvPr/>
        </p:nvSpPr>
        <p:spPr>
          <a:xfrm rot="8889747">
            <a:off x="-200866" y="-664394"/>
            <a:ext cx="1699529" cy="1369291"/>
          </a:xfrm>
          <a:prstGeom prst="flowChartMerge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122300"/>
          </a:xfrm>
          <a:prstGeom prst="rect">
            <a:avLst/>
          </a:prstGeom>
          <a:solidFill>
            <a:srgbClr val="F5B01F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i="1">
                <a:latin typeface="Verdana"/>
                <a:ea typeface="Verdana"/>
                <a:cs typeface="Verdana"/>
                <a:sym typeface="Verdana"/>
              </a:rPr>
              <a:t>Python Flask API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54" name="Google Shape;15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7625" y="2318575"/>
            <a:ext cx="8248651" cy="248907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8"/>
          <p:cNvSpPr txBox="1">
            <a:spLocks noGrp="1"/>
          </p:cNvSpPr>
          <p:nvPr>
            <p:ph type="title"/>
          </p:nvPr>
        </p:nvSpPr>
        <p:spPr>
          <a:xfrm>
            <a:off x="838200" y="1793875"/>
            <a:ext cx="2076600" cy="4587900"/>
          </a:xfrm>
          <a:prstGeom prst="rect">
            <a:avLst/>
          </a:prstGeom>
          <a:solidFill>
            <a:srgbClr val="F5B01F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Verdana"/>
              <a:buChar char="-"/>
            </a:pPr>
            <a:r>
              <a:rPr lang="en-US" sz="1600">
                <a:latin typeface="Verdana"/>
                <a:ea typeface="Verdana"/>
                <a:cs typeface="Verdana"/>
                <a:sym typeface="Verdana"/>
              </a:rPr>
              <a:t>Enables the combination of HTML, CSS and JS to present a webpage front-end</a:t>
            </a:r>
            <a:endParaRPr sz="16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Verdana"/>
              <a:buChar char="-"/>
            </a:pPr>
            <a:r>
              <a:rPr lang="en-US" sz="1600">
                <a:latin typeface="Verdana"/>
                <a:ea typeface="Verdana"/>
                <a:cs typeface="Verdana"/>
                <a:sym typeface="Verdana"/>
              </a:rPr>
              <a:t>Can link together multiple HTML pages with buttons and links</a:t>
            </a:r>
            <a:endParaRPr sz="16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Verdana"/>
              <a:buChar char="-"/>
            </a:pPr>
            <a:r>
              <a:rPr lang="en-US" sz="1600" i="1">
                <a:latin typeface="Verdana"/>
                <a:ea typeface="Verdana"/>
                <a:cs typeface="Verdana"/>
                <a:sym typeface="Verdana"/>
              </a:rPr>
              <a:t>Enables javascript elements to be impemented</a:t>
            </a:r>
            <a:endParaRPr sz="1600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6" name="Google Shape;156;p8"/>
          <p:cNvSpPr txBox="1">
            <a:spLocks noGrp="1"/>
          </p:cNvSpPr>
          <p:nvPr>
            <p:ph type="title"/>
          </p:nvPr>
        </p:nvSpPr>
        <p:spPr>
          <a:xfrm>
            <a:off x="3352800" y="4953000"/>
            <a:ext cx="8248800" cy="6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Font typeface="Verdana"/>
              <a:buChar char="-"/>
            </a:pPr>
            <a:r>
              <a:rPr lang="en-US" sz="1600" i="1">
                <a:latin typeface="Verdana"/>
                <a:ea typeface="Verdana"/>
                <a:cs typeface="Verdana"/>
                <a:sym typeface="Verdana"/>
              </a:rPr>
              <a:t>Example of Flask API routing to the main index.html homepage</a:t>
            </a:r>
            <a:endParaRPr sz="1600" i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7" name="Google Shape;157;p8"/>
          <p:cNvSpPr/>
          <p:nvPr/>
        </p:nvSpPr>
        <p:spPr>
          <a:xfrm rot="8889747">
            <a:off x="10562384" y="-512094"/>
            <a:ext cx="1699529" cy="1369291"/>
          </a:xfrm>
          <a:prstGeom prst="flowChartMerge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8"/>
          <p:cNvSpPr/>
          <p:nvPr/>
        </p:nvSpPr>
        <p:spPr>
          <a:xfrm rot="-3394098">
            <a:off x="484502" y="98600"/>
            <a:ext cx="1125526" cy="1190926"/>
          </a:xfrm>
          <a:prstGeom prst="arc">
            <a:avLst>
              <a:gd name="adj1" fmla="val 16818544"/>
              <a:gd name="adj2" fmla="val 5811815"/>
            </a:avLst>
          </a:prstGeom>
          <a:noFill/>
          <a:ln w="38100" cap="flat" cmpd="sng">
            <a:solidFill>
              <a:srgbClr val="E7523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8"/>
          <p:cNvSpPr/>
          <p:nvPr/>
        </p:nvSpPr>
        <p:spPr>
          <a:xfrm>
            <a:off x="510124" y="342947"/>
            <a:ext cx="883800" cy="859500"/>
          </a:xfrm>
          <a:prstGeom prst="ellipse">
            <a:avLst/>
          </a:prstGeom>
          <a:solidFill>
            <a:srgbClr val="E75230"/>
          </a:solidFill>
          <a:ln w="127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c6276a7356_0_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solidFill>
            <a:srgbClr val="F5B01F"/>
          </a:solidFill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>
                <a:latin typeface="Verdana"/>
                <a:ea typeface="Verdana"/>
                <a:cs typeface="Verdana"/>
                <a:sym typeface="Verdana"/>
              </a:rPr>
              <a:t>Linking HTMLs with Flask</a:t>
            </a:r>
            <a:endParaRPr i="1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66" name="Google Shape;166;g1c6276a7356_0_6"/>
          <p:cNvPicPr preferRelativeResize="0"/>
          <p:nvPr/>
        </p:nvPicPr>
        <p:blipFill rotWithShape="1">
          <a:blip r:embed="rId3">
            <a:alphaModFix/>
          </a:blip>
          <a:srcRect r="23459" b="25244"/>
          <a:stretch/>
        </p:blipFill>
        <p:spPr>
          <a:xfrm>
            <a:off x="152400" y="2363700"/>
            <a:ext cx="8569751" cy="321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1c6276a7356_0_6"/>
          <p:cNvSpPr txBox="1">
            <a:spLocks noGrp="1"/>
          </p:cNvSpPr>
          <p:nvPr>
            <p:ph type="title"/>
          </p:nvPr>
        </p:nvSpPr>
        <p:spPr>
          <a:xfrm>
            <a:off x="9010650" y="2239900"/>
            <a:ext cx="2343300" cy="4103700"/>
          </a:xfrm>
          <a:prstGeom prst="rect">
            <a:avLst/>
          </a:prstGeom>
          <a:solidFill>
            <a:srgbClr val="F5B0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By using multiple HTML files and linking them together with Flask, the webpage is given interactivity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Now multiple visualisations can be accessed from the homepage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Verdana"/>
                <a:ea typeface="Verdana"/>
                <a:cs typeface="Verdana"/>
                <a:sym typeface="Verdana"/>
              </a:rPr>
              <a:t>In total, 6 HTML pages have routes in Flask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8" name="Google Shape;168;g1c6276a7356_0_6"/>
          <p:cNvSpPr/>
          <p:nvPr/>
        </p:nvSpPr>
        <p:spPr>
          <a:xfrm>
            <a:off x="10775625" y="-742950"/>
            <a:ext cx="2064000" cy="1834200"/>
          </a:xfrm>
          <a:prstGeom prst="rect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g1c6276a7356_0_6"/>
          <p:cNvSpPr/>
          <p:nvPr/>
        </p:nvSpPr>
        <p:spPr>
          <a:xfrm rot="-9969068">
            <a:off x="10626080" y="5744057"/>
            <a:ext cx="1582157" cy="1376368"/>
          </a:xfrm>
          <a:prstGeom prst="flowChartMerge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1c6276a7356_0_6"/>
          <p:cNvSpPr/>
          <p:nvPr/>
        </p:nvSpPr>
        <p:spPr>
          <a:xfrm rot="-3394098">
            <a:off x="522602" y="846725"/>
            <a:ext cx="1125526" cy="1190926"/>
          </a:xfrm>
          <a:prstGeom prst="arc">
            <a:avLst>
              <a:gd name="adj1" fmla="val 16818544"/>
              <a:gd name="adj2" fmla="val 5811815"/>
            </a:avLst>
          </a:prstGeom>
          <a:noFill/>
          <a:ln w="38100" cap="flat" cmpd="sng">
            <a:solidFill>
              <a:srgbClr val="E7523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g1c6276a7356_0_6"/>
          <p:cNvSpPr/>
          <p:nvPr/>
        </p:nvSpPr>
        <p:spPr>
          <a:xfrm>
            <a:off x="548224" y="1091072"/>
            <a:ext cx="883800" cy="859500"/>
          </a:xfrm>
          <a:prstGeom prst="ellipse">
            <a:avLst/>
          </a:prstGeom>
          <a:solidFill>
            <a:srgbClr val="E75230"/>
          </a:solidFill>
          <a:ln w="127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3695700" cy="1325700"/>
          </a:xfrm>
          <a:prstGeom prst="rect">
            <a:avLst/>
          </a:prstGeom>
          <a:solidFill>
            <a:srgbClr val="F5B01F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i="1"/>
              <a:t>HTML and CSS</a:t>
            </a:r>
            <a:endParaRPr i="1"/>
          </a:p>
        </p:txBody>
      </p:sp>
      <p:sp>
        <p:nvSpPr>
          <p:cNvPr id="177" name="Google Shape;177;p9"/>
          <p:cNvSpPr txBox="1">
            <a:spLocks noGrp="1"/>
          </p:cNvSpPr>
          <p:nvPr>
            <p:ph type="body" idx="1"/>
          </p:nvPr>
        </p:nvSpPr>
        <p:spPr>
          <a:xfrm>
            <a:off x="838200" y="1927325"/>
            <a:ext cx="3695700" cy="4351200"/>
          </a:xfrm>
          <a:prstGeom prst="rect">
            <a:avLst/>
          </a:prstGeom>
          <a:solidFill>
            <a:srgbClr val="F5B01F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81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erdana"/>
              <a:buChar char="-"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The webpage links together thanks to Flask.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erdana"/>
              <a:buChar char="-"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HTML is the base for each webpage and CSS gives the pages style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3810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erdana"/>
              <a:buChar char="-"/>
            </a:pPr>
            <a:r>
              <a:rPr lang="en-US" sz="2400">
                <a:latin typeface="Verdana"/>
                <a:ea typeface="Verdana"/>
                <a:cs typeface="Verdana"/>
                <a:sym typeface="Verdana"/>
              </a:rPr>
              <a:t>By combining HTML and CSS, we complete the visual elements of the webpages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78" name="Google Shape;178;p9"/>
          <p:cNvPicPr preferRelativeResize="0"/>
          <p:nvPr/>
        </p:nvPicPr>
        <p:blipFill rotWithShape="1">
          <a:blip r:embed="rId3">
            <a:alphaModFix/>
          </a:blip>
          <a:srcRect r="17566"/>
          <a:stretch/>
        </p:blipFill>
        <p:spPr>
          <a:xfrm>
            <a:off x="4963525" y="365125"/>
            <a:ext cx="6798849" cy="228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9"/>
          <p:cNvPicPr preferRelativeResize="0"/>
          <p:nvPr/>
        </p:nvPicPr>
        <p:blipFill rotWithShape="1">
          <a:blip r:embed="rId4">
            <a:alphaModFix/>
          </a:blip>
          <a:srcRect l="4727" t="3633" r="3478"/>
          <a:stretch/>
        </p:blipFill>
        <p:spPr>
          <a:xfrm>
            <a:off x="4848225" y="3112875"/>
            <a:ext cx="7029451" cy="316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9"/>
          <p:cNvSpPr/>
          <p:nvPr/>
        </p:nvSpPr>
        <p:spPr>
          <a:xfrm rot="-3394098">
            <a:off x="244227" y="5464825"/>
            <a:ext cx="1125526" cy="1190926"/>
          </a:xfrm>
          <a:prstGeom prst="arc">
            <a:avLst>
              <a:gd name="adj1" fmla="val 16818544"/>
              <a:gd name="adj2" fmla="val 5811815"/>
            </a:avLst>
          </a:prstGeom>
          <a:noFill/>
          <a:ln w="38100" cap="flat" cmpd="sng">
            <a:solidFill>
              <a:srgbClr val="E7523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9"/>
          <p:cNvSpPr/>
          <p:nvPr/>
        </p:nvSpPr>
        <p:spPr>
          <a:xfrm>
            <a:off x="269849" y="5709172"/>
            <a:ext cx="883800" cy="859500"/>
          </a:xfrm>
          <a:prstGeom prst="ellipse">
            <a:avLst/>
          </a:prstGeom>
          <a:solidFill>
            <a:srgbClr val="E75230"/>
          </a:solidFill>
          <a:ln w="12700" cap="flat" cmpd="sng">
            <a:solidFill>
              <a:srgbClr val="E7523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9"/>
          <p:cNvSpPr/>
          <p:nvPr/>
        </p:nvSpPr>
        <p:spPr>
          <a:xfrm rot="8889755">
            <a:off x="-65176" y="986975"/>
            <a:ext cx="1455102" cy="1264551"/>
          </a:xfrm>
          <a:prstGeom prst="flowChartMerge">
            <a:avLst/>
          </a:prstGeom>
          <a:noFill/>
          <a:ln w="127000" cap="flat" cmpd="sng">
            <a:solidFill>
              <a:srgbClr val="9C6B6A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620</Words>
  <Application>Microsoft Macintosh PowerPoint</Application>
  <PresentationFormat>Widescreen</PresentationFormat>
  <Paragraphs>99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Verdana</vt:lpstr>
      <vt:lpstr>Office Theme</vt:lpstr>
      <vt:lpstr>Visualising Hospital Data In England</vt:lpstr>
      <vt:lpstr>Our Project</vt:lpstr>
      <vt:lpstr>Dataset</vt:lpstr>
      <vt:lpstr>PowerPoint Presentation</vt:lpstr>
      <vt:lpstr>PowerPoint Presentation</vt:lpstr>
      <vt:lpstr>PowerPoint Presentation</vt:lpstr>
      <vt:lpstr>Python Flask API</vt:lpstr>
      <vt:lpstr>Linking HTMLs with Flask</vt:lpstr>
      <vt:lpstr>HTML and CSS</vt:lpstr>
      <vt:lpstr>Visualisation 1 - Interactive Map</vt:lpstr>
      <vt:lpstr>Visualisation 2 - Hospital Location Scatter Graph</vt:lpstr>
      <vt:lpstr>Visualisation 3 - Independent vs Non Independent Hospitals</vt:lpstr>
      <vt:lpstr>Why Does this Matter?</vt:lpstr>
      <vt:lpstr>PowerPoint Presentation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Visualising Hospital Data In England</dc:title>
  <dc:creator>Salma Abdirahman</dc:creator>
  <cp:lastModifiedBy>Salma Abdirahman</cp:lastModifiedBy>
  <cp:revision>3</cp:revision>
  <dcterms:created xsi:type="dcterms:W3CDTF">2023-01-04T12:43:20Z</dcterms:created>
  <dcterms:modified xsi:type="dcterms:W3CDTF">2023-01-06T12:06:11Z</dcterms:modified>
</cp:coreProperties>
</file>